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76" r:id="rId6"/>
    <p:sldId id="257" r:id="rId7"/>
    <p:sldId id="282" r:id="rId8"/>
    <p:sldId id="273" r:id="rId9"/>
    <p:sldId id="283" r:id="rId10"/>
    <p:sldId id="284" r:id="rId11"/>
    <p:sldId id="285" r:id="rId12"/>
    <p:sldId id="287" r:id="rId13"/>
    <p:sldId id="288" r:id="rId14"/>
    <p:sldId id="289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7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33" autoAdjust="0"/>
    <p:restoredTop sz="94660"/>
  </p:normalViewPr>
  <p:slideViewPr>
    <p:cSldViewPr snapToGrid="0">
      <p:cViewPr>
        <p:scale>
          <a:sx n="100" d="100"/>
          <a:sy n="100" d="100"/>
        </p:scale>
        <p:origin x="-1027" y="-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9977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77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7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268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5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2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1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3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7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1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BD38462F-5662-4F24-99BB-151597B32AAA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1EC9E604-3C30-4639-BDAE-B2DABBF195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9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88" y="2019300"/>
            <a:ext cx="10515600" cy="28194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b="1" u="sng" dirty="0" smtClean="0">
                <a:solidFill>
                  <a:schemeClr val="bg1"/>
                </a:solidFill>
              </a:rPr>
              <a:t>Pay and Personnel Center Presentation</a:t>
            </a:r>
            <a:br>
              <a:rPr lang="en-US" altLang="en-US" b="1" u="sng" dirty="0" smtClean="0">
                <a:solidFill>
                  <a:schemeClr val="bg1"/>
                </a:solidFill>
              </a:rPr>
            </a:br>
            <a:r>
              <a:rPr lang="en-US" altLang="en-US" b="1" u="sng" dirty="0" smtClean="0">
                <a:solidFill>
                  <a:schemeClr val="bg1"/>
                </a:solidFill>
              </a:rPr>
              <a:t>2021 CGNRC Annual Meeting</a:t>
            </a:r>
            <a:br>
              <a:rPr lang="en-US" altLang="en-US" b="1" u="sng" dirty="0" smtClean="0">
                <a:solidFill>
                  <a:schemeClr val="bg1"/>
                </a:solidFill>
              </a:rPr>
            </a:br>
            <a:r>
              <a:rPr lang="en-US" altLang="en-US" sz="3200" b="1" dirty="0" smtClean="0">
                <a:solidFill>
                  <a:schemeClr val="bg1"/>
                </a:solidFill>
              </a:rPr>
              <a:t>Presented </a:t>
            </a:r>
            <a:r>
              <a:rPr lang="en-US" altLang="en-US" sz="3200" b="1" dirty="0">
                <a:solidFill>
                  <a:schemeClr val="bg1"/>
                </a:solidFill>
              </a:rPr>
              <a:t>by: </a:t>
            </a:r>
            <a:br>
              <a:rPr lang="en-US" altLang="en-US" sz="3200" b="1" dirty="0">
                <a:solidFill>
                  <a:schemeClr val="bg1"/>
                </a:solidFill>
              </a:rPr>
            </a:br>
            <a:r>
              <a:rPr lang="en-US" altLang="en-US" sz="3200" b="1" dirty="0" smtClean="0">
                <a:solidFill>
                  <a:schemeClr val="bg1"/>
                </a:solidFill>
              </a:rPr>
              <a:t>CAPT Derek Smith</a:t>
            </a:r>
            <a:r>
              <a:rPr lang="en-US" altLang="en-US" b="1" u="sng" dirty="0">
                <a:solidFill>
                  <a:schemeClr val="bg1"/>
                </a:solidFill>
              </a:rPr>
              <a:t/>
            </a:r>
            <a:br>
              <a:rPr lang="en-US" altLang="en-US" b="1" u="sng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257800"/>
            <a:ext cx="12192000" cy="762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9" descr="C:\Users\SEThompson\Desktop\ppclogtrans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" t="1049" r="1"/>
          <a:stretch/>
        </p:blipFill>
        <p:spPr bwMode="auto">
          <a:xfrm>
            <a:off x="8404698" y="3988339"/>
            <a:ext cx="2905214" cy="275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6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Results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8358" y="1133952"/>
            <a:ext cx="7519667" cy="546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4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Future Intentions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1872" y="1519016"/>
            <a:ext cx="8498305" cy="4351338"/>
          </a:xfrm>
        </p:spPr>
        <p:txBody>
          <a:bodyPr>
            <a:normAutofit/>
          </a:bodyPr>
          <a:lstStyle/>
          <a:p>
            <a:pPr lvl="2"/>
            <a:r>
              <a:rPr lang="en-US" sz="2000" dirty="0"/>
              <a:t>Create more transparency on tickets.  </a:t>
            </a:r>
          </a:p>
          <a:p>
            <a:pPr lvl="2"/>
            <a:r>
              <a:rPr lang="en-US" sz="2000" dirty="0"/>
              <a:t>Use standardized response times.</a:t>
            </a:r>
          </a:p>
          <a:p>
            <a:pPr lvl="2"/>
            <a:r>
              <a:rPr lang="en-US" sz="2000" dirty="0" smtClean="0"/>
              <a:t>Revise </a:t>
            </a:r>
            <a:r>
              <a:rPr lang="en-US" sz="2000" dirty="0"/>
              <a:t>external facing website to make it more user friendly, thus encouraging great use of self service.</a:t>
            </a:r>
          </a:p>
          <a:p>
            <a:pPr lvl="2"/>
            <a:r>
              <a:rPr lang="en-US" sz="2000" dirty="0" smtClean="0"/>
              <a:t>Create online </a:t>
            </a:r>
            <a:r>
              <a:rPr lang="en-US" sz="2000" dirty="0"/>
              <a:t>templates for queries and actions</a:t>
            </a:r>
          </a:p>
          <a:p>
            <a:pPr lvl="3"/>
            <a:r>
              <a:rPr lang="en-US" sz="2000" dirty="0" smtClean="0"/>
              <a:t>Allotment </a:t>
            </a:r>
            <a:r>
              <a:rPr lang="en-US" sz="2000" dirty="0"/>
              <a:t>Starts</a:t>
            </a:r>
          </a:p>
          <a:p>
            <a:pPr lvl="3"/>
            <a:r>
              <a:rPr lang="en-US" sz="2000" dirty="0" smtClean="0"/>
              <a:t>Taxes</a:t>
            </a:r>
            <a:endParaRPr lang="en-US" sz="2000" dirty="0"/>
          </a:p>
          <a:p>
            <a:pPr lvl="3"/>
            <a:r>
              <a:rPr lang="en-US" sz="2000" dirty="0" smtClean="0"/>
              <a:t>Direct Deposit changes</a:t>
            </a:r>
          </a:p>
          <a:p>
            <a:pPr lvl="2"/>
            <a:r>
              <a:rPr lang="en-US" sz="2000" dirty="0" smtClean="0"/>
              <a:t>Work with CGNRC to direct more retirees to self-help options within.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5500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737937"/>
            <a:ext cx="10515600" cy="540447"/>
          </a:xfrm>
          <a:prstGeom prst="rect">
            <a:avLst/>
          </a:prstGeo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3F3F3F"/>
                </a:solidFill>
              </a:rPr>
              <a:t>Discussion</a:t>
            </a:r>
            <a:endParaRPr lang="en-US" sz="3600" dirty="0">
              <a:solidFill>
                <a:srgbClr val="3F3F3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937920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CRDP/AEW</a:t>
            </a:r>
          </a:p>
          <a:p>
            <a:r>
              <a:rPr lang="en-US" sz="3600" dirty="0" smtClean="0"/>
              <a:t>Communications and Support from PPC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01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Prior to March 2020 entirely </a:t>
            </a:r>
            <a:r>
              <a:rPr lang="en-US" sz="3600" dirty="0"/>
              <a:t>m</a:t>
            </a:r>
            <a:r>
              <a:rPr lang="en-US" sz="3600" dirty="0" smtClean="0"/>
              <a:t>anual </a:t>
            </a:r>
            <a:r>
              <a:rPr lang="en-US" sz="3600" dirty="0"/>
              <a:t>p</a:t>
            </a:r>
            <a:r>
              <a:rPr lang="en-US" sz="3600" dirty="0" smtClean="0"/>
              <a:t>rocess</a:t>
            </a:r>
          </a:p>
          <a:p>
            <a:r>
              <a:rPr lang="en-US" sz="3600" dirty="0" smtClean="0"/>
              <a:t>March </a:t>
            </a:r>
            <a:r>
              <a:rPr lang="en-US" sz="3600" dirty="0"/>
              <a:t>2020 </a:t>
            </a:r>
            <a:r>
              <a:rPr lang="en-US" sz="3600" dirty="0" smtClean="0"/>
              <a:t>fully established new AEW section and new </a:t>
            </a:r>
            <a:r>
              <a:rPr lang="en-US" sz="3600" dirty="0"/>
              <a:t>a</a:t>
            </a:r>
            <a:r>
              <a:rPr lang="en-US" sz="3600" dirty="0" smtClean="0"/>
              <a:t>utomated </a:t>
            </a:r>
            <a:r>
              <a:rPr lang="en-US" sz="3600" dirty="0"/>
              <a:t>p</a:t>
            </a:r>
            <a:r>
              <a:rPr lang="en-US" sz="3600" dirty="0" smtClean="0"/>
              <a:t>rocess</a:t>
            </a:r>
          </a:p>
          <a:p>
            <a:r>
              <a:rPr lang="en-US" sz="3600" dirty="0" smtClean="0"/>
              <a:t>Reduced turnaround time to no longer than 120 days</a:t>
            </a:r>
            <a:endParaRPr lang="en-US" sz="3600" dirty="0"/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1343705" y="545566"/>
            <a:ext cx="9692640" cy="841603"/>
          </a:xfrm>
          <a:prstGeom prst="rect">
            <a:avLst/>
          </a:prstGeo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/>
            <a:r>
              <a:rPr lang="en-US" sz="3600" dirty="0" smtClean="0">
                <a:solidFill>
                  <a:srgbClr val="3F3F3F"/>
                </a:solidFill>
              </a:rPr>
              <a:t>CRDP/AEW</a:t>
            </a:r>
            <a:endParaRPr lang="en-US" sz="3600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16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690683"/>
          </a:xfrm>
          <a:solidFill>
            <a:srgbClr val="FFFFFF"/>
          </a:solidFill>
          <a:ln w="38100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smtClean="0">
                <a:solidFill>
                  <a:srgbClr val="3F3F3F"/>
                </a:solidFill>
                <a:latin typeface="+mn-lt"/>
                <a:ea typeface="+mn-ea"/>
                <a:cs typeface="+mn-cs"/>
              </a:rPr>
              <a:t>CRDP/AEW continued</a:t>
            </a:r>
            <a:endParaRPr lang="en-US" sz="3600" dirty="0">
              <a:solidFill>
                <a:srgbClr val="3F3F3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62063" y="2660491"/>
            <a:ext cx="4479925" cy="268795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08192" y="2734961"/>
            <a:ext cx="4480560" cy="2539014"/>
          </a:xfrm>
        </p:spPr>
        <p:txBody>
          <a:bodyPr/>
          <a:lstStyle/>
          <a:p>
            <a:r>
              <a:rPr lang="en-US" dirty="0" smtClean="0"/>
              <a:t>April 2020 PPC had a backlog of over 5800 AEWs.</a:t>
            </a:r>
          </a:p>
          <a:p>
            <a:r>
              <a:rPr lang="en-US" dirty="0" smtClean="0"/>
              <a:t>January 2021 reduced case processing to under 1300.</a:t>
            </a:r>
          </a:p>
          <a:p>
            <a:r>
              <a:rPr lang="en-US" dirty="0" smtClean="0"/>
              <a:t>Since January PPC has been able to process all AEW’s in under 120 days.</a:t>
            </a:r>
          </a:p>
          <a:p>
            <a:r>
              <a:rPr lang="en-US" dirty="0" smtClean="0"/>
              <a:t>Current average is 75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7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18" y="1385851"/>
            <a:ext cx="8498305" cy="4351338"/>
          </a:xfrm>
        </p:spPr>
        <p:txBody>
          <a:bodyPr/>
          <a:lstStyle/>
          <a:p>
            <a:r>
              <a:rPr lang="en-US" sz="2800" dirty="0" smtClean="0"/>
              <a:t>PPC was receiving feedback that calls coming into the Call Center were not properly tracked or followed up on.</a:t>
            </a:r>
          </a:p>
          <a:p>
            <a:pPr lvl="2"/>
            <a:r>
              <a:rPr lang="en-US" sz="2800" dirty="0" smtClean="0"/>
              <a:t>Answered promptly but trouble with ticket follow through.</a:t>
            </a:r>
          </a:p>
          <a:p>
            <a:pPr lvl="2"/>
            <a:r>
              <a:rPr lang="en-US" sz="2800" dirty="0" smtClean="0"/>
              <a:t>January 2021 re-established Call Center in RAS to focus on retirees and possibly work some issues on the phone.</a:t>
            </a:r>
          </a:p>
          <a:p>
            <a:pPr lvl="2"/>
            <a:r>
              <a:rPr lang="en-US" sz="2800" dirty="0" smtClean="0"/>
              <a:t>Feedback that wait times were up to an hour to speak to a Call </a:t>
            </a:r>
            <a:r>
              <a:rPr lang="en-US" sz="2800" dirty="0"/>
              <a:t>C</a:t>
            </a:r>
            <a:r>
              <a:rPr lang="en-US" sz="2800" dirty="0" smtClean="0"/>
              <a:t>enter technician.</a:t>
            </a:r>
          </a:p>
          <a:p>
            <a:pPr lvl="2"/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3F3F3F"/>
                </a:solidFill>
              </a:rPr>
              <a:t>Communications and Support from PPC</a:t>
            </a:r>
          </a:p>
        </p:txBody>
      </p:sp>
    </p:spTree>
    <p:extLst>
      <p:ext uri="{BB962C8B-B14F-4D97-AF65-F5344CB8AC3E}">
        <p14:creationId xmlns:p14="http://schemas.microsoft.com/office/powerpoint/2010/main" val="4125047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145218" y="2266419"/>
            <a:ext cx="6470578" cy="3664650"/>
          </a:xfrm>
        </p:spPr>
        <p:txBody>
          <a:bodyPr/>
          <a:lstStyle/>
          <a:p>
            <a:r>
              <a:rPr lang="en-US" sz="2800" dirty="0" smtClean="0"/>
              <a:t>73% </a:t>
            </a:r>
            <a:r>
              <a:rPr lang="en-US" sz="2800" dirty="0"/>
              <a:t>of the call volume </a:t>
            </a:r>
            <a:r>
              <a:rPr lang="en-US" sz="2800" dirty="0" smtClean="0"/>
              <a:t>did not require specific RAS pay knowledge </a:t>
            </a:r>
            <a:r>
              <a:rPr lang="en-US" sz="3200" dirty="0" smtClean="0"/>
              <a:t>.</a:t>
            </a:r>
            <a:endParaRPr lang="en-US" sz="3200" dirty="0"/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7918882" y="2507550"/>
            <a:ext cx="2688158" cy="3664650"/>
          </a:xfrm>
        </p:spPr>
        <p:txBody>
          <a:bodyPr/>
          <a:lstStyle/>
          <a:p>
            <a:r>
              <a:rPr lang="en-US" dirty="0"/>
              <a:t>Password</a:t>
            </a:r>
          </a:p>
          <a:p>
            <a:r>
              <a:rPr lang="en-US" dirty="0"/>
              <a:t>1099/Pay Slip</a:t>
            </a:r>
          </a:p>
          <a:p>
            <a:r>
              <a:rPr lang="en-US" dirty="0"/>
              <a:t>Address</a:t>
            </a:r>
          </a:p>
          <a:p>
            <a:r>
              <a:rPr lang="en-US" dirty="0" smtClean="0"/>
              <a:t>Direct </a:t>
            </a:r>
            <a:r>
              <a:rPr lang="en-US" dirty="0"/>
              <a:t>Deposit</a:t>
            </a:r>
          </a:p>
          <a:p>
            <a:endParaRPr lang="en-US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Data Analysis 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218" y="3463865"/>
            <a:ext cx="6287823" cy="329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53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18" y="1385851"/>
            <a:ext cx="8498305" cy="4351338"/>
          </a:xfrm>
        </p:spPr>
        <p:txBody>
          <a:bodyPr>
            <a:normAutofit/>
          </a:bodyPr>
          <a:lstStyle/>
          <a:p>
            <a:pPr lvl="2"/>
            <a:r>
              <a:rPr lang="en-US" sz="2000" dirty="0" smtClean="0"/>
              <a:t>16 August a revised process was put into place.</a:t>
            </a:r>
          </a:p>
          <a:p>
            <a:pPr lvl="2"/>
            <a:r>
              <a:rPr lang="en-US" sz="2000" dirty="0" smtClean="0"/>
              <a:t>All calls can be answered by Customer Care or RAS Call Center personnel.</a:t>
            </a:r>
          </a:p>
          <a:p>
            <a:pPr lvl="2"/>
            <a:r>
              <a:rPr lang="en-US" sz="2000" dirty="0" smtClean="0"/>
              <a:t>The 73% of basic calls highlighted earlier will be handled on the spot by call technicians.  No tickets will be created.</a:t>
            </a:r>
          </a:p>
          <a:p>
            <a:pPr lvl="2"/>
            <a:r>
              <a:rPr lang="en-US" sz="2000" dirty="0" smtClean="0"/>
              <a:t>The 27% of calls that are retiree specific and require RAS intervention will be routed to RAS via a trackable ticket to a RAS call rep.</a:t>
            </a:r>
          </a:p>
          <a:p>
            <a:pPr lvl="3"/>
            <a:r>
              <a:rPr lang="en-US" sz="2000" dirty="0" smtClean="0"/>
              <a:t>Tickets will be either completed within seven days or RAS personnel will reach out to the retiree for explanation and estimated completion times.</a:t>
            </a:r>
            <a:endParaRPr lang="en-US" sz="2000" dirty="0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Solution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885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Results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550" y="1231641"/>
            <a:ext cx="7643284" cy="555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79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 txBox="1">
            <a:spLocks/>
          </p:cNvSpPr>
          <p:nvPr/>
        </p:nvSpPr>
        <p:spPr>
          <a:xfrm>
            <a:off x="1261872" y="365760"/>
            <a:ext cx="9692640" cy="690683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7F7F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Results</a:t>
            </a:r>
            <a:endParaRPr kumimoji="0" lang="en-US" sz="3600" b="0" i="0" u="none" strike="noStrike" kern="1200" cap="none" spc="-5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89" y="1259632"/>
            <a:ext cx="7501005" cy="54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63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2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3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4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5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6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7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ppt/theme/themeOverride8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650D01C78DF4BABBDA00B8EC0335E" ma:contentTypeVersion="11" ma:contentTypeDescription="Create a new document." ma:contentTypeScope="" ma:versionID="1bb4cdfb1eca12d98f0aee15b6bff0e3">
  <xsd:schema xmlns:xsd="http://www.w3.org/2001/XMLSchema" xmlns:xs="http://www.w3.org/2001/XMLSchema" xmlns:p="http://schemas.microsoft.com/office/2006/metadata/properties" xmlns:ns3="acb27e22-ffb2-4aad-b6d8-1c7e8cc4009b" xmlns:ns4="d1281bb0-e2fb-4b5f-9c85-675a50035d3a" targetNamespace="http://schemas.microsoft.com/office/2006/metadata/properties" ma:root="true" ma:fieldsID="27c610dfa38a6fea56f5c1ab7a024a09" ns3:_="" ns4:_="">
    <xsd:import namespace="acb27e22-ffb2-4aad-b6d8-1c7e8cc4009b"/>
    <xsd:import namespace="d1281bb0-e2fb-4b5f-9c85-675a50035d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27e22-ffb2-4aad-b6d8-1c7e8cc400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281bb0-e2fb-4b5f-9c85-675a50035d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8B36FB-CF9B-462C-A9E0-544600892E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F49BFC-081D-4851-9FAC-0BA3079624B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1281bb0-e2fb-4b5f-9c85-675a50035d3a"/>
    <ds:schemaRef ds:uri="acb27e22-ffb2-4aad-b6d8-1c7e8cc4009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15BA70F-F101-4997-AE9C-4FFFE381A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b27e22-ffb2-4aad-b6d8-1c7e8cc4009b"/>
    <ds:schemaRef ds:uri="d1281bb0-e2fb-4b5f-9c85-675a50035d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</TotalTime>
  <Words>351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 2</vt:lpstr>
      <vt:lpstr>View</vt:lpstr>
      <vt:lpstr>Pay and Personnel Center Presentation 2021 CGNRC Annual Meeting Presented by:  CAPT Derek Smith  </vt:lpstr>
      <vt:lpstr>Discussion</vt:lpstr>
      <vt:lpstr>CRDP/AEW</vt:lpstr>
      <vt:lpstr>CRDP/AEW 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ETS2 Workflow</dc:title>
  <dc:creator>Earling, Gary CIV</dc:creator>
  <cp:lastModifiedBy>Hinds, Robert</cp:lastModifiedBy>
  <cp:revision>98</cp:revision>
  <cp:lastPrinted>2021-04-13T12:48:20Z</cp:lastPrinted>
  <dcterms:created xsi:type="dcterms:W3CDTF">2021-04-12T12:05:48Z</dcterms:created>
  <dcterms:modified xsi:type="dcterms:W3CDTF">2021-11-03T19:12:27Z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0x0101006BA650D01C78DF4BABBDA00B8EC0335E</vt:lpwstr>
  </property>
</Properties>
</file>